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72" r:id="rId3"/>
    <p:sldId id="258" r:id="rId4"/>
    <p:sldId id="259" r:id="rId5"/>
    <p:sldId id="268" r:id="rId6"/>
    <p:sldId id="260" r:id="rId7"/>
    <p:sldId id="261" r:id="rId8"/>
    <p:sldId id="262" r:id="rId9"/>
    <p:sldId id="271" r:id="rId10"/>
    <p:sldId id="263" r:id="rId11"/>
    <p:sldId id="265" r:id="rId12"/>
    <p:sldId id="264" r:id="rId13"/>
    <p:sldId id="270" r:id="rId14"/>
    <p:sldId id="266" r:id="rId15"/>
    <p:sldId id="269" r:id="rId16"/>
    <p:sldId id="267" r:id="rId17"/>
  </p:sldIdLst>
  <p:sldSz cx="9144000" cy="5143500" type="screen16x9"/>
  <p:notesSz cx="6858000" cy="9144000"/>
  <p:embeddedFontLst>
    <p:embeddedFont>
      <p:font typeface="Calibri" panose="020F0502020204030204" pitchFamily="34" charset="0"/>
      <p:regular r:id="rId19"/>
      <p:bold r:id="rId20"/>
      <p:italic r:id="rId21"/>
      <p:boldItalic r:id="rId22"/>
    </p:embeddedFont>
    <p:embeddedFont>
      <p:font typeface="Nunito"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A34A852-7278-4C02-9DAA-D728BFA92EA9}">
  <a:tblStyle styleId="{BA34A852-7278-4C02-9DAA-D728BFA92EA9}"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7" d="100"/>
          <a:sy n="97" d="100"/>
        </p:scale>
        <p:origin x="606"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jpg>
</file>

<file path=ppt/media/image3.png>
</file>

<file path=ppt/media/image4.jp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c6f73a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c6f73a04f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c6f73a04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499e9c6644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499e9c6644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c6f73a04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c6f73a04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c6f73a04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c6f73a0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499e9c6644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499e9c6644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499e9c6644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499e9c6644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499e9c6644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499e9c6644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499e9c664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499e9c664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499e9c6644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499e9c6644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lstStyle>
            <a:lvl1pPr marL="457200" lvl="0" indent="-311150" algn="ctr">
              <a:spcBef>
                <a:spcPts val="0"/>
              </a:spcBef>
              <a:spcAft>
                <a:spcPts val="0"/>
              </a:spcAft>
              <a:buSzPts val="1300"/>
              <a:buChar char="●"/>
              <a:defRPr/>
            </a:lvl1pPr>
            <a:lvl2pPr marL="914400" lvl="1" indent="-298450" algn="ctr">
              <a:spcBef>
                <a:spcPts val="1600"/>
              </a:spcBef>
              <a:spcAft>
                <a:spcPts val="0"/>
              </a:spcAft>
              <a:buSzPts val="1100"/>
              <a:buChar char="○"/>
              <a:defRPr/>
            </a:lvl2pPr>
            <a:lvl3pPr marL="1371600" lvl="2" indent="-298450" algn="ctr">
              <a:spcBef>
                <a:spcPts val="1600"/>
              </a:spcBef>
              <a:spcAft>
                <a:spcPts val="0"/>
              </a:spcAft>
              <a:buSzPts val="1100"/>
              <a:buChar char="■"/>
              <a:defRPr/>
            </a:lvl3pPr>
            <a:lvl4pPr marL="1828800" lvl="3" indent="-298450" algn="ctr">
              <a:spcBef>
                <a:spcPts val="1600"/>
              </a:spcBef>
              <a:spcAft>
                <a:spcPts val="0"/>
              </a:spcAft>
              <a:buSzPts val="1100"/>
              <a:buChar char="●"/>
              <a:defRPr/>
            </a:lvl4pPr>
            <a:lvl5pPr marL="2286000" lvl="4" indent="-298450" algn="ctr">
              <a:spcBef>
                <a:spcPts val="1600"/>
              </a:spcBef>
              <a:spcAft>
                <a:spcPts val="0"/>
              </a:spcAft>
              <a:buSzPts val="1100"/>
              <a:buChar char="○"/>
              <a:defRPr/>
            </a:lvl5pPr>
            <a:lvl6pPr marL="2743200" lvl="5" indent="-298450" algn="ctr">
              <a:spcBef>
                <a:spcPts val="1600"/>
              </a:spcBef>
              <a:spcAft>
                <a:spcPts val="0"/>
              </a:spcAft>
              <a:buSzPts val="1100"/>
              <a:buChar char="■"/>
              <a:defRPr/>
            </a:lvl6pPr>
            <a:lvl7pPr marL="3200400" lvl="6" indent="-298450" algn="ctr">
              <a:spcBef>
                <a:spcPts val="1600"/>
              </a:spcBef>
              <a:spcAft>
                <a:spcPts val="0"/>
              </a:spcAft>
              <a:buSzPts val="1100"/>
              <a:buChar char="●"/>
              <a:defRPr/>
            </a:lvl7pPr>
            <a:lvl8pPr marL="3657600" lvl="7" indent="-298450" algn="ctr">
              <a:spcBef>
                <a:spcPts val="1600"/>
              </a:spcBef>
              <a:spcAft>
                <a:spcPts val="0"/>
              </a:spcAft>
              <a:buSzPts val="1100"/>
              <a:buChar char="○"/>
              <a:defRPr/>
            </a:lvl8pPr>
            <a:lvl9pPr marL="4114800" lvl="8" indent="-298450" algn="ctr">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403700" y="717754"/>
            <a:ext cx="8271300" cy="862015"/>
          </a:xfrm>
          <a:prstGeom prst="rect">
            <a:avLst/>
          </a:prstGeom>
        </p:spPr>
        <p:txBody>
          <a:bodyPr spcFirstLastPara="1" wrap="square" lIns="91425" tIns="91425" rIns="91425" bIns="91425" anchor="ctr" anchorCtr="0">
            <a:noAutofit/>
          </a:bodyPr>
          <a:lstStyle/>
          <a:p>
            <a:pPr marL="0" lvl="0" indent="0" algn="ctr" rtl="0">
              <a:lnSpc>
                <a:spcPct val="100000"/>
              </a:lnSpc>
              <a:spcBef>
                <a:spcPts val="2400"/>
              </a:spcBef>
              <a:spcAft>
                <a:spcPts val="600"/>
              </a:spcAft>
              <a:buClr>
                <a:srgbClr val="000000"/>
              </a:buClr>
              <a:buSzPts val="1100"/>
              <a:buFont typeface="Arial"/>
              <a:buNone/>
            </a:pPr>
            <a:r>
              <a:rPr lang="en" sz="3000" b="1" dirty="0">
                <a:solidFill>
                  <a:srgbClr val="000000"/>
                </a:solidFill>
                <a:latin typeface="Arial"/>
                <a:ea typeface="Arial"/>
                <a:cs typeface="Arial"/>
                <a:sym typeface="Arial"/>
              </a:rPr>
              <a:t>IoT Based Patient Monitoring System</a:t>
            </a:r>
            <a:endParaRPr dirty="0"/>
          </a:p>
        </p:txBody>
      </p:sp>
      <p:graphicFrame>
        <p:nvGraphicFramePr>
          <p:cNvPr id="129" name="Google Shape;129;p13"/>
          <p:cNvGraphicFramePr/>
          <p:nvPr>
            <p:extLst>
              <p:ext uri="{D42A27DB-BD31-4B8C-83A1-F6EECF244321}">
                <p14:modId xmlns:p14="http://schemas.microsoft.com/office/powerpoint/2010/main" val="3146289680"/>
              </p:ext>
            </p:extLst>
          </p:nvPr>
        </p:nvGraphicFramePr>
        <p:xfrm>
          <a:off x="261187" y="1738707"/>
          <a:ext cx="8556325" cy="1666085"/>
        </p:xfrm>
        <a:graphic>
          <a:graphicData uri="http://schemas.openxmlformats.org/drawingml/2006/table">
            <a:tbl>
              <a:tblPr>
                <a:noFill/>
                <a:tableStyleId>{BA34A852-7278-4C02-9DAA-D728BFA92EA9}</a:tableStyleId>
              </a:tblPr>
              <a:tblGrid>
                <a:gridCol w="976975">
                  <a:extLst>
                    <a:ext uri="{9D8B030D-6E8A-4147-A177-3AD203B41FA5}">
                      <a16:colId xmlns:a16="http://schemas.microsoft.com/office/drawing/2014/main" val="20000"/>
                    </a:ext>
                  </a:extLst>
                </a:gridCol>
                <a:gridCol w="2179925">
                  <a:extLst>
                    <a:ext uri="{9D8B030D-6E8A-4147-A177-3AD203B41FA5}">
                      <a16:colId xmlns:a16="http://schemas.microsoft.com/office/drawing/2014/main" val="20001"/>
                    </a:ext>
                  </a:extLst>
                </a:gridCol>
                <a:gridCol w="1349800">
                  <a:extLst>
                    <a:ext uri="{9D8B030D-6E8A-4147-A177-3AD203B41FA5}">
                      <a16:colId xmlns:a16="http://schemas.microsoft.com/office/drawing/2014/main" val="20002"/>
                    </a:ext>
                  </a:extLst>
                </a:gridCol>
                <a:gridCol w="1983400">
                  <a:extLst>
                    <a:ext uri="{9D8B030D-6E8A-4147-A177-3AD203B41FA5}">
                      <a16:colId xmlns:a16="http://schemas.microsoft.com/office/drawing/2014/main" val="20003"/>
                    </a:ext>
                  </a:extLst>
                </a:gridCol>
                <a:gridCol w="2066225">
                  <a:extLst>
                    <a:ext uri="{9D8B030D-6E8A-4147-A177-3AD203B41FA5}">
                      <a16:colId xmlns:a16="http://schemas.microsoft.com/office/drawing/2014/main" val="20004"/>
                    </a:ext>
                  </a:extLst>
                </a:gridCol>
              </a:tblGrid>
              <a:tr h="404950">
                <a:tc>
                  <a:txBody>
                    <a:bodyPr/>
                    <a:lstStyle/>
                    <a:p>
                      <a:pPr marL="0" lvl="0" indent="0" algn="l" rtl="0">
                        <a:lnSpc>
                          <a:spcPct val="115000"/>
                        </a:lnSpc>
                        <a:spcBef>
                          <a:spcPts val="0"/>
                        </a:spcBef>
                        <a:spcAft>
                          <a:spcPts val="0"/>
                        </a:spcAft>
                        <a:buNone/>
                      </a:pPr>
                      <a:r>
                        <a:rPr lang="en" dirty="0"/>
                        <a:t>No.</a:t>
                      </a:r>
                      <a:endParaRPr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t>Name</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t>Roll No.</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t>Univ. Roll No.</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t>Univ.Reg. No.</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606075">
                <a:tc>
                  <a:txBody>
                    <a:bodyPr/>
                    <a:lstStyle/>
                    <a:p>
                      <a:pPr marL="0" lvl="0" indent="0" algn="l" rtl="0">
                        <a:lnSpc>
                          <a:spcPct val="115000"/>
                        </a:lnSpc>
                        <a:spcBef>
                          <a:spcPts val="0"/>
                        </a:spcBef>
                        <a:spcAft>
                          <a:spcPts val="0"/>
                        </a:spcAft>
                        <a:buNone/>
                      </a:pPr>
                      <a:r>
                        <a:rPr lang="en" dirty="0"/>
                        <a:t>1</a:t>
                      </a:r>
                      <a:endParaRPr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t>RISHU RAJ</a:t>
                      </a:r>
                      <a:endParaRPr/>
                    </a:p>
                    <a:p>
                      <a:pPr marL="0" lvl="0" indent="0" algn="l" rtl="0">
                        <a:lnSpc>
                          <a:spcPct val="115000"/>
                        </a:lnSpc>
                        <a:spcBef>
                          <a:spcPts val="0"/>
                        </a:spcBef>
                        <a:spcAft>
                          <a:spcPts val="0"/>
                        </a:spcAft>
                        <a:buNone/>
                      </a:pPr>
                      <a:r>
                        <a:rPr lang="en"/>
                        <a:t>		</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t>B-76</a:t>
                      </a:r>
                      <a:endParaRPr/>
                    </a:p>
                    <a:p>
                      <a:pPr marL="0" lvl="0" indent="0" algn="l" rtl="0">
                        <a:lnSpc>
                          <a:spcPct val="115000"/>
                        </a:lnSpc>
                        <a:spcBef>
                          <a:spcPts val="0"/>
                        </a:spcBef>
                        <a:spcAft>
                          <a:spcPts val="0"/>
                        </a:spcAft>
                        <a:buNone/>
                      </a:pPr>
                      <a:r>
                        <a:rPr lang="en"/>
                        <a:t>	</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t>10400315117</a:t>
                      </a:r>
                      <a:endParaRPr/>
                    </a:p>
                    <a:p>
                      <a:pPr marL="0" lvl="0" indent="0" algn="l" rtl="0">
                        <a:lnSpc>
                          <a:spcPct val="115000"/>
                        </a:lnSpc>
                        <a:spcBef>
                          <a:spcPts val="0"/>
                        </a:spcBef>
                        <a:spcAft>
                          <a:spcPts val="0"/>
                        </a:spcAft>
                        <a:buNone/>
                      </a:pPr>
                      <a:r>
                        <a:rPr lang="en"/>
                        <a:t>	</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t>151040110461</a:t>
                      </a:r>
                      <a:endParaRPr/>
                    </a:p>
                    <a:p>
                      <a:pPr marL="0" lvl="0" indent="0" algn="l" rtl="0">
                        <a:lnSpc>
                          <a:spcPct val="115000"/>
                        </a:lnSpc>
                        <a:spcBef>
                          <a:spcPts val="0"/>
                        </a:spcBef>
                        <a:spcAft>
                          <a:spcPts val="0"/>
                        </a:spcAft>
                        <a:buNone/>
                      </a:pPr>
                      <a:r>
                        <a:rPr lang="en"/>
                        <a:t>		</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606075">
                <a:tc>
                  <a:txBody>
                    <a:bodyPr/>
                    <a:lstStyle/>
                    <a:p>
                      <a:pPr marL="0" lvl="0" indent="0" algn="l" rtl="0">
                        <a:lnSpc>
                          <a:spcPct val="115000"/>
                        </a:lnSpc>
                        <a:spcBef>
                          <a:spcPts val="0"/>
                        </a:spcBef>
                        <a:spcAft>
                          <a:spcPts val="0"/>
                        </a:spcAft>
                        <a:buNone/>
                      </a:pPr>
                      <a:r>
                        <a:rPr lang="en" dirty="0"/>
                        <a:t>2</a:t>
                      </a:r>
                      <a:endParaRPr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t>CHANDAN SINGH</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t>B-105</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t>10400315054</a:t>
                      </a:r>
                      <a:endParaRPr/>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dirty="0"/>
                        <a:t>151040110398</a:t>
                      </a:r>
                      <a:endParaRPr dirty="0"/>
                    </a:p>
                  </a:txBody>
                  <a:tcPr marL="91425" marR="91425" marT="91425" marB="91425">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2" name="TextBox 1">
            <a:extLst>
              <a:ext uri="{FF2B5EF4-FFF2-40B4-BE49-F238E27FC236}">
                <a16:creationId xmlns:a16="http://schemas.microsoft.com/office/drawing/2014/main" id="{05B70196-B2F3-4998-ADD7-47447C9133C0}"/>
              </a:ext>
            </a:extLst>
          </p:cNvPr>
          <p:cNvSpPr txBox="1"/>
          <p:nvPr/>
        </p:nvSpPr>
        <p:spPr>
          <a:xfrm>
            <a:off x="3136490" y="3696929"/>
            <a:ext cx="5681023" cy="738664"/>
          </a:xfrm>
          <a:prstGeom prst="rect">
            <a:avLst/>
          </a:prstGeom>
          <a:noFill/>
        </p:spPr>
        <p:txBody>
          <a:bodyPr wrap="square" rtlCol="0">
            <a:spAutoFit/>
          </a:bodyPr>
          <a:lstStyle/>
          <a:p>
            <a:r>
              <a:rPr lang="en-IN" sz="1800" dirty="0"/>
              <a:t>Under the Guidance of:</a:t>
            </a:r>
          </a:p>
          <a:p>
            <a:r>
              <a:rPr lang="en-IN" dirty="0"/>
              <a:t> </a:t>
            </a:r>
            <a:r>
              <a:rPr lang="en-IN" sz="2400" b="1" dirty="0"/>
              <a:t>PROF.  SUTAPA RAY ADHIKARY</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20"/>
          <p:cNvPicPr preferRelativeResize="0"/>
          <p:nvPr/>
        </p:nvPicPr>
        <p:blipFill>
          <a:blip r:embed="rId3">
            <a:alphaModFix/>
          </a:blip>
          <a:stretch>
            <a:fillRect/>
          </a:stretch>
        </p:blipFill>
        <p:spPr>
          <a:xfrm>
            <a:off x="324525" y="305425"/>
            <a:ext cx="8560749" cy="4548474"/>
          </a:xfrm>
          <a:prstGeom prst="rect">
            <a:avLst/>
          </a:prstGeom>
          <a:noFill/>
          <a:ln>
            <a:noFill/>
          </a:ln>
        </p:spPr>
      </p:pic>
      <p:sp>
        <p:nvSpPr>
          <p:cNvPr id="174" name="Google Shape;174;p20"/>
          <p:cNvSpPr txBox="1">
            <a:spLocks noGrp="1"/>
          </p:cNvSpPr>
          <p:nvPr>
            <p:ph type="title"/>
          </p:nvPr>
        </p:nvSpPr>
        <p:spPr>
          <a:xfrm flipH="1">
            <a:off x="3026625" y="599375"/>
            <a:ext cx="3449100" cy="5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2400" b="1">
                <a:solidFill>
                  <a:srgbClr val="FF9900"/>
                </a:solidFill>
                <a:latin typeface="Arial"/>
                <a:ea typeface="Arial"/>
                <a:cs typeface="Arial"/>
                <a:sym typeface="Arial"/>
              </a:rPr>
              <a:t>Circuit Diagram</a:t>
            </a:r>
            <a:endParaRPr sz="2400">
              <a:solidFill>
                <a:srgbClr val="FF99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2"/>
          <p:cNvSpPr txBox="1">
            <a:spLocks noGrp="1"/>
          </p:cNvSpPr>
          <p:nvPr>
            <p:ph type="title"/>
          </p:nvPr>
        </p:nvSpPr>
        <p:spPr>
          <a:xfrm>
            <a:off x="229050" y="248175"/>
            <a:ext cx="8685900" cy="736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400"/>
              </a:spcAft>
              <a:buClr>
                <a:srgbClr val="000000"/>
              </a:buClr>
              <a:buSzPts val="1100"/>
              <a:buFont typeface="Arial"/>
              <a:buNone/>
            </a:pPr>
            <a:r>
              <a:rPr lang="en" sz="2400" b="1">
                <a:solidFill>
                  <a:srgbClr val="FF9900"/>
                </a:solidFill>
                <a:latin typeface="Calibri"/>
                <a:ea typeface="Calibri"/>
                <a:cs typeface="Calibri"/>
                <a:sym typeface="Calibri"/>
              </a:rPr>
              <a:t>Patient Monitoring System in Action</a:t>
            </a:r>
            <a:endParaRPr sz="2400">
              <a:solidFill>
                <a:srgbClr val="FF9900"/>
              </a:solidFill>
            </a:endParaRPr>
          </a:p>
        </p:txBody>
      </p:sp>
      <p:pic>
        <p:nvPicPr>
          <p:cNvPr id="3" name="Picture 2">
            <a:extLst>
              <a:ext uri="{FF2B5EF4-FFF2-40B4-BE49-F238E27FC236}">
                <a16:creationId xmlns:a16="http://schemas.microsoft.com/office/drawing/2014/main" id="{14BBC636-3E5B-4FC6-982E-FCDC4A65468A}"/>
              </a:ext>
            </a:extLst>
          </p:cNvPr>
          <p:cNvPicPr>
            <a:picLocks noChangeAspect="1"/>
          </p:cNvPicPr>
          <p:nvPr/>
        </p:nvPicPr>
        <p:blipFill rotWithShape="1">
          <a:blip r:embed="rId3"/>
          <a:srcRect l="4504" t="3021" b="5733"/>
          <a:stretch/>
        </p:blipFill>
        <p:spPr>
          <a:xfrm>
            <a:off x="521108" y="984675"/>
            <a:ext cx="8003459" cy="351994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1"/>
          <p:cNvSpPr txBox="1">
            <a:spLocks noGrp="1"/>
          </p:cNvSpPr>
          <p:nvPr>
            <p:ph type="title"/>
          </p:nvPr>
        </p:nvSpPr>
        <p:spPr>
          <a:xfrm>
            <a:off x="209975" y="108800"/>
            <a:ext cx="8705100" cy="69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2400" b="1" dirty="0">
                <a:solidFill>
                  <a:srgbClr val="FF9900"/>
                </a:solidFill>
                <a:latin typeface="Arial"/>
                <a:ea typeface="Arial"/>
                <a:cs typeface="Arial"/>
                <a:sym typeface="Arial"/>
              </a:rPr>
              <a:t>Results</a:t>
            </a:r>
            <a:endParaRPr sz="2400" b="1" dirty="0">
              <a:solidFill>
                <a:srgbClr val="FF9900"/>
              </a:solidFill>
              <a:latin typeface="Arial"/>
              <a:ea typeface="Arial"/>
              <a:cs typeface="Arial"/>
              <a:sym typeface="Arial"/>
            </a:endParaRPr>
          </a:p>
          <a:p>
            <a:pPr marL="0" lvl="0" indent="0" algn="l" rtl="0">
              <a:spcBef>
                <a:spcPts val="0"/>
              </a:spcBef>
              <a:spcAft>
                <a:spcPts val="0"/>
              </a:spcAft>
              <a:buNone/>
            </a:pPr>
            <a:endParaRPr dirty="0"/>
          </a:p>
        </p:txBody>
      </p:sp>
      <p:pic>
        <p:nvPicPr>
          <p:cNvPr id="3" name="Picture 2">
            <a:extLst>
              <a:ext uri="{FF2B5EF4-FFF2-40B4-BE49-F238E27FC236}">
                <a16:creationId xmlns:a16="http://schemas.microsoft.com/office/drawing/2014/main" id="{C534B953-F397-4634-88B8-316F5653022E}"/>
              </a:ext>
            </a:extLst>
          </p:cNvPr>
          <p:cNvPicPr>
            <a:picLocks noChangeAspect="1"/>
          </p:cNvPicPr>
          <p:nvPr/>
        </p:nvPicPr>
        <p:blipFill rotWithShape="1">
          <a:blip r:embed="rId3"/>
          <a:srcRect b="63106"/>
          <a:stretch/>
        </p:blipFill>
        <p:spPr>
          <a:xfrm>
            <a:off x="1361897" y="801800"/>
            <a:ext cx="6081122" cy="379856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28C59-A6D7-4817-9AEF-D3C5179E2D9A}"/>
              </a:ext>
            </a:extLst>
          </p:cNvPr>
          <p:cNvSpPr>
            <a:spLocks noGrp="1"/>
          </p:cNvSpPr>
          <p:nvPr>
            <p:ph type="title"/>
          </p:nvPr>
        </p:nvSpPr>
        <p:spPr>
          <a:xfrm>
            <a:off x="819150" y="414279"/>
            <a:ext cx="3752850" cy="603638"/>
          </a:xfrm>
        </p:spPr>
        <p:txBody>
          <a:bodyPr/>
          <a:lstStyle/>
          <a:p>
            <a:r>
              <a:rPr lang="en-US" dirty="0"/>
              <a:t>Alert</a:t>
            </a:r>
            <a:endParaRPr lang="en-IN" dirty="0"/>
          </a:p>
        </p:txBody>
      </p:sp>
      <p:pic>
        <p:nvPicPr>
          <p:cNvPr id="4" name="Picture 3">
            <a:extLst>
              <a:ext uri="{FF2B5EF4-FFF2-40B4-BE49-F238E27FC236}">
                <a16:creationId xmlns:a16="http://schemas.microsoft.com/office/drawing/2014/main" id="{DB8169CE-0713-4ACA-81A7-851CB4400C55}"/>
              </a:ext>
            </a:extLst>
          </p:cNvPr>
          <p:cNvPicPr>
            <a:picLocks noChangeAspect="1"/>
          </p:cNvPicPr>
          <p:nvPr/>
        </p:nvPicPr>
        <p:blipFill>
          <a:blip r:embed="rId2"/>
          <a:stretch>
            <a:fillRect/>
          </a:stretch>
        </p:blipFill>
        <p:spPr>
          <a:xfrm>
            <a:off x="819150" y="1173192"/>
            <a:ext cx="7462208" cy="3399918"/>
          </a:xfrm>
          <a:prstGeom prst="rect">
            <a:avLst/>
          </a:prstGeom>
        </p:spPr>
      </p:pic>
    </p:spTree>
    <p:extLst>
      <p:ext uri="{BB962C8B-B14F-4D97-AF65-F5344CB8AC3E}">
        <p14:creationId xmlns:p14="http://schemas.microsoft.com/office/powerpoint/2010/main" val="28572842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3"/>
          <p:cNvSpPr txBox="1"/>
          <p:nvPr/>
        </p:nvSpPr>
        <p:spPr>
          <a:xfrm>
            <a:off x="286350" y="362700"/>
            <a:ext cx="8514000" cy="446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2400" b="1" dirty="0"/>
              <a:t>Future Extensions:</a:t>
            </a:r>
            <a:endParaRPr sz="2400" b="1" dirty="0"/>
          </a:p>
          <a:p>
            <a:pPr marL="0" lvl="0" indent="0" algn="l" rtl="0">
              <a:spcBef>
                <a:spcPts val="0"/>
              </a:spcBef>
              <a:spcAft>
                <a:spcPts val="0"/>
              </a:spcAft>
              <a:buClr>
                <a:srgbClr val="000000"/>
              </a:buClr>
              <a:buSzPts val="1100"/>
              <a:buFont typeface="Arial"/>
              <a:buNone/>
            </a:pPr>
            <a:endParaRPr sz="2400" b="1" dirty="0"/>
          </a:p>
          <a:p>
            <a:pPr marL="457200" lvl="0" indent="-317500" algn="l" rtl="0">
              <a:lnSpc>
                <a:spcPct val="115000"/>
              </a:lnSpc>
              <a:spcBef>
                <a:spcPts val="1200"/>
              </a:spcBef>
              <a:spcAft>
                <a:spcPts val="0"/>
              </a:spcAft>
              <a:buSzPts val="1400"/>
              <a:buFont typeface="Arial" panose="020B0604020202020204" pitchFamily="34" charset="0"/>
              <a:buChar char="•"/>
            </a:pPr>
            <a:r>
              <a:rPr lang="en" dirty="0"/>
              <a:t>As more number of sensors are developed then by using them we can get more information about the patient’s health.</a:t>
            </a:r>
            <a:endParaRPr dirty="0"/>
          </a:p>
          <a:p>
            <a:pPr marL="742950" lvl="0" indent="-285750" algn="l" rtl="0">
              <a:lnSpc>
                <a:spcPct val="115000"/>
              </a:lnSpc>
              <a:spcBef>
                <a:spcPts val="1200"/>
              </a:spcBef>
              <a:spcAft>
                <a:spcPts val="0"/>
              </a:spcAft>
              <a:buFont typeface="Arial" panose="020B0604020202020204" pitchFamily="34" charset="0"/>
              <a:buChar char="•"/>
            </a:pPr>
            <a:endParaRPr dirty="0"/>
          </a:p>
          <a:p>
            <a:pPr marL="457200" lvl="0" indent="-317500" algn="l" rtl="0">
              <a:lnSpc>
                <a:spcPct val="115000"/>
              </a:lnSpc>
              <a:spcBef>
                <a:spcPts val="1200"/>
              </a:spcBef>
              <a:spcAft>
                <a:spcPts val="0"/>
              </a:spcAft>
              <a:buSzPts val="1400"/>
              <a:buFont typeface="Arial" panose="020B0604020202020204" pitchFamily="34" charset="0"/>
              <a:buChar char="•"/>
            </a:pPr>
            <a:r>
              <a:rPr lang="en" dirty="0"/>
              <a:t>By setting this arrangement to a mass scale one can develop a network of these devices, that will help the person-in-charge to remotely monitor all patients and provide medical aid to them.</a:t>
            </a:r>
          </a:p>
          <a:p>
            <a:pPr marL="457200" lvl="0" indent="-298450" algn="l" rtl="0">
              <a:lnSpc>
                <a:spcPct val="115000"/>
              </a:lnSpc>
              <a:spcBef>
                <a:spcPts val="1200"/>
              </a:spcBef>
              <a:spcAft>
                <a:spcPts val="0"/>
              </a:spcAft>
              <a:buSzPts val="1100"/>
              <a:buFont typeface="Arial" panose="020B0604020202020204" pitchFamily="34" charset="0"/>
              <a:buChar char="•"/>
            </a:pPr>
            <a:endParaRPr lang="en" dirty="0"/>
          </a:p>
          <a:p>
            <a:pPr marL="457200" lvl="0" indent="-298450" algn="l" rtl="0">
              <a:lnSpc>
                <a:spcPct val="115000"/>
              </a:lnSpc>
              <a:spcBef>
                <a:spcPts val="1200"/>
              </a:spcBef>
              <a:spcAft>
                <a:spcPts val="0"/>
              </a:spcAft>
              <a:buSzPts val="1100"/>
              <a:buFont typeface="Arial" panose="020B0604020202020204" pitchFamily="34" charset="0"/>
              <a:buChar char="•"/>
            </a:pPr>
            <a:r>
              <a:rPr lang="en" dirty="0"/>
              <a:t>With 	the development of Artificial Intelligence in future all these process can be automated so that human dependencies can be removed.</a:t>
            </a:r>
            <a:endParaRPr sz="1100" dirty="0"/>
          </a:p>
          <a:p>
            <a:pPr marL="0" lvl="0" indent="0" algn="l" rtl="0">
              <a:spcBef>
                <a:spcPts val="1200"/>
              </a:spcBef>
              <a:spcAft>
                <a:spcPts val="0"/>
              </a:spcAft>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90240-81DD-4C15-A729-52E06E76FCD7}"/>
              </a:ext>
            </a:extLst>
          </p:cNvPr>
          <p:cNvSpPr>
            <a:spLocks noGrp="1"/>
          </p:cNvSpPr>
          <p:nvPr>
            <p:ph type="title"/>
          </p:nvPr>
        </p:nvSpPr>
        <p:spPr/>
        <p:txBody>
          <a:bodyPr/>
          <a:lstStyle/>
          <a:p>
            <a:r>
              <a:rPr lang="en-US" dirty="0"/>
              <a:t>Conclusion</a:t>
            </a:r>
            <a:endParaRPr lang="en-IN" dirty="0"/>
          </a:p>
        </p:txBody>
      </p:sp>
      <p:sp>
        <p:nvSpPr>
          <p:cNvPr id="4" name="Text Placeholder 3">
            <a:extLst>
              <a:ext uri="{FF2B5EF4-FFF2-40B4-BE49-F238E27FC236}">
                <a16:creationId xmlns:a16="http://schemas.microsoft.com/office/drawing/2014/main" id="{D0A290EC-0B53-4F88-A515-38D131CC3E7A}"/>
              </a:ext>
            </a:extLst>
          </p:cNvPr>
          <p:cNvSpPr>
            <a:spLocks noGrp="1"/>
          </p:cNvSpPr>
          <p:nvPr>
            <p:ph type="body" idx="2"/>
          </p:nvPr>
        </p:nvSpPr>
        <p:spPr>
          <a:xfrm>
            <a:off x="819150" y="1725283"/>
            <a:ext cx="5859900" cy="2837267"/>
          </a:xfrm>
        </p:spPr>
        <p:txBody>
          <a:bodyPr/>
          <a:lstStyle/>
          <a:p>
            <a:pPr marL="146050" indent="0">
              <a:buNone/>
            </a:pPr>
            <a:r>
              <a:rPr lang="en-IN" dirty="0"/>
              <a:t>Our main objective in this project was to successfully monitor the basic criteria’s namely temperature, pulse and react during emergency situation without any human interaction. With the rise of IoT, the era of technology is moving towards a far superior dimension. In order to keep pace with the new technologies, this project can sure make way for the advancement in this sector. Though our model is tested and implemented, it will be difficult to continue the project without superior quality hardware support along with a lot of new integration. The real benefit of this work can only be fully realized when it can be implemented in full scale.</a:t>
            </a:r>
          </a:p>
          <a:p>
            <a:pPr marL="146050" indent="0">
              <a:buNone/>
            </a:pPr>
            <a:endParaRPr lang="en-IN" dirty="0"/>
          </a:p>
        </p:txBody>
      </p:sp>
    </p:spTree>
    <p:extLst>
      <p:ext uri="{BB962C8B-B14F-4D97-AF65-F5344CB8AC3E}">
        <p14:creationId xmlns:p14="http://schemas.microsoft.com/office/powerpoint/2010/main" val="28448512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4"/>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197" name="Google Shape;197;p24"/>
          <p:cNvSpPr txBox="1">
            <a:spLocks noGrp="1"/>
          </p:cNvSpPr>
          <p:nvPr>
            <p:ph type="body" idx="2"/>
          </p:nvPr>
        </p:nvSpPr>
        <p:spPr>
          <a:xfrm>
            <a:off x="819150" y="1679750"/>
            <a:ext cx="7880700" cy="3058200"/>
          </a:xfrm>
          <a:prstGeom prst="rect">
            <a:avLst/>
          </a:prstGeom>
        </p:spPr>
        <p:txBody>
          <a:bodyPr spcFirstLastPara="1" wrap="square" lIns="91425" tIns="91425" rIns="91425" bIns="91425" anchor="t" anchorCtr="0">
            <a:noAutofit/>
          </a:bodyPr>
          <a:lstStyle/>
          <a:p>
            <a:pPr marL="146050" indent="0">
              <a:buNone/>
            </a:pPr>
            <a:r>
              <a:rPr lang="en-US" dirty="0"/>
              <a:t>[1] Brock, D. L. (2001). The electronic product code (</a:t>
            </a:r>
            <a:r>
              <a:rPr lang="en-US" dirty="0" err="1"/>
              <a:t>epc</a:t>
            </a:r>
            <a:r>
              <a:rPr lang="en-US" dirty="0"/>
              <a:t>). Auto-ID Center White Paper MIT-AUTOID-WH-002.</a:t>
            </a:r>
            <a:endParaRPr lang="en-IN" dirty="0"/>
          </a:p>
          <a:p>
            <a:pPr marL="146050" indent="0">
              <a:buNone/>
            </a:pPr>
            <a:r>
              <a:rPr lang="en-US" dirty="0"/>
              <a:t>[2] Ni, Q., García Hernando, A. B., &amp; de la Cruz, I. P. (2015). The elderly’s independent living in smart homes: A characterization of activities and sensing infrastructure survey to facilitate services development. Sensors, 15(5), 11312-11362.</a:t>
            </a:r>
          </a:p>
          <a:p>
            <a:pPr marL="146050" indent="0">
              <a:buNone/>
            </a:pPr>
            <a:r>
              <a:rPr lang="en-IN" dirty="0"/>
              <a:t>[3] </a:t>
            </a:r>
            <a:r>
              <a:rPr lang="en-IN" dirty="0" err="1"/>
              <a:t>Himadri</a:t>
            </a:r>
            <a:r>
              <a:rPr lang="en-IN" dirty="0"/>
              <a:t> Nath </a:t>
            </a:r>
            <a:r>
              <a:rPr lang="en-IN" dirty="0" err="1"/>
              <a:t>Saha</a:t>
            </a:r>
            <a:r>
              <a:rPr lang="en-IN" dirty="0"/>
              <a:t>; </a:t>
            </a:r>
            <a:r>
              <a:rPr lang="en-IN" dirty="0" err="1"/>
              <a:t>Supratim</a:t>
            </a:r>
            <a:r>
              <a:rPr lang="en-IN" dirty="0"/>
              <a:t> </a:t>
            </a:r>
            <a:r>
              <a:rPr lang="en-IN" dirty="0" err="1"/>
              <a:t>Auddy</a:t>
            </a:r>
            <a:r>
              <a:rPr lang="en-IN" dirty="0"/>
              <a:t>; Subrata Pal; Shubham Kumar; </a:t>
            </a:r>
            <a:r>
              <a:rPr lang="en-IN" dirty="0" err="1"/>
              <a:t>Shivesh</a:t>
            </a:r>
            <a:r>
              <a:rPr lang="en-IN" dirty="0"/>
              <a:t> Pandey. Health monitoring using Internet of Things (IoT) by 2017 8th Annual Industrial Automation and Electromechanical Engineering Conference (IEMECON).</a:t>
            </a:r>
          </a:p>
          <a:p>
            <a:pPr marL="146050" indent="0">
              <a:buNone/>
            </a:pPr>
            <a:r>
              <a:rPr lang="en-IN" dirty="0"/>
              <a:t>[4] Jorge </a:t>
            </a:r>
            <a:r>
              <a:rPr lang="en-IN" dirty="0" err="1"/>
              <a:t>Gómez,Byron</a:t>
            </a:r>
            <a:r>
              <a:rPr lang="en-IN" dirty="0"/>
              <a:t> </a:t>
            </a:r>
            <a:r>
              <a:rPr lang="en-IN" dirty="0" err="1"/>
              <a:t>Oviedo,Emilio</a:t>
            </a:r>
            <a:r>
              <a:rPr lang="en-IN" dirty="0"/>
              <a:t> </a:t>
            </a:r>
            <a:r>
              <a:rPr lang="en-IN" dirty="0" err="1"/>
              <a:t>Zhuma</a:t>
            </a:r>
            <a:r>
              <a:rPr lang="en-IN" dirty="0"/>
              <a:t>. Patient Monitoring System Based on Internet of Things</a:t>
            </a:r>
            <a:endParaRPr lang="en-IN" b="1" dirty="0"/>
          </a:p>
          <a:p>
            <a:pPr marL="146050" indent="0">
              <a:buNone/>
            </a:pPr>
            <a:r>
              <a:rPr lang="en-IN" dirty="0"/>
              <a:t>[5] S.F. Khan. Health care monitoring system in Internet of Things (IoT) by using RFID.</a:t>
            </a:r>
          </a:p>
          <a:p>
            <a:pPr marL="146050" indent="0">
              <a:buNone/>
            </a:pPr>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B4978-EAED-40DC-87D3-CAD362DD4409}"/>
              </a:ext>
            </a:extLst>
          </p:cNvPr>
          <p:cNvSpPr>
            <a:spLocks noGrp="1"/>
          </p:cNvSpPr>
          <p:nvPr>
            <p:ph type="title"/>
          </p:nvPr>
        </p:nvSpPr>
        <p:spPr>
          <a:xfrm>
            <a:off x="393290" y="383458"/>
            <a:ext cx="1848465" cy="629265"/>
          </a:xfrm>
        </p:spPr>
        <p:txBody>
          <a:bodyPr/>
          <a:lstStyle/>
          <a:p>
            <a:r>
              <a:rPr lang="en-US" dirty="0"/>
              <a:t>Contents</a:t>
            </a:r>
            <a:endParaRPr lang="en-IN" dirty="0"/>
          </a:p>
        </p:txBody>
      </p:sp>
      <p:sp>
        <p:nvSpPr>
          <p:cNvPr id="3" name="Text Placeholder 2">
            <a:extLst>
              <a:ext uri="{FF2B5EF4-FFF2-40B4-BE49-F238E27FC236}">
                <a16:creationId xmlns:a16="http://schemas.microsoft.com/office/drawing/2014/main" id="{32C9C169-D20C-495E-8BAB-9EA89EAACC3F}"/>
              </a:ext>
            </a:extLst>
          </p:cNvPr>
          <p:cNvSpPr>
            <a:spLocks noGrp="1"/>
          </p:cNvSpPr>
          <p:nvPr>
            <p:ph type="body" idx="1"/>
          </p:nvPr>
        </p:nvSpPr>
        <p:spPr>
          <a:xfrm>
            <a:off x="530942" y="1012723"/>
            <a:ext cx="7793908" cy="3426002"/>
          </a:xfrm>
        </p:spPr>
        <p:txBody>
          <a:bodyPr/>
          <a:lstStyle/>
          <a:p>
            <a:pPr marL="146050" indent="0">
              <a:buNone/>
            </a:pPr>
            <a:r>
              <a:rPr lang="en-US" sz="2400" b="1" dirty="0">
                <a:solidFill>
                  <a:schemeClr val="accent1">
                    <a:lumMod val="75000"/>
                  </a:schemeClr>
                </a:solidFill>
              </a:rPr>
              <a:t>Introduction</a:t>
            </a:r>
          </a:p>
          <a:p>
            <a:pPr marL="146050" indent="0">
              <a:buNone/>
            </a:pPr>
            <a:r>
              <a:rPr lang="en-US" sz="2400" b="1" dirty="0">
                <a:solidFill>
                  <a:schemeClr val="accent1">
                    <a:lumMod val="75000"/>
                  </a:schemeClr>
                </a:solidFill>
              </a:rPr>
              <a:t>Equipment used</a:t>
            </a:r>
          </a:p>
          <a:p>
            <a:pPr marL="146050" indent="0">
              <a:buNone/>
            </a:pPr>
            <a:r>
              <a:rPr lang="en-US" sz="2400" b="1" dirty="0">
                <a:solidFill>
                  <a:schemeClr val="accent1">
                    <a:lumMod val="75000"/>
                  </a:schemeClr>
                </a:solidFill>
              </a:rPr>
              <a:t>Circuit Diagram</a:t>
            </a:r>
          </a:p>
          <a:p>
            <a:pPr marL="146050" indent="0">
              <a:buNone/>
            </a:pPr>
            <a:r>
              <a:rPr lang="en-US" sz="2400" b="1" dirty="0">
                <a:solidFill>
                  <a:schemeClr val="accent1">
                    <a:lumMod val="75000"/>
                  </a:schemeClr>
                </a:solidFill>
              </a:rPr>
              <a:t>Results </a:t>
            </a:r>
          </a:p>
          <a:p>
            <a:pPr marL="146050" indent="0">
              <a:buNone/>
            </a:pPr>
            <a:r>
              <a:rPr lang="en-US" sz="2400" b="1" dirty="0">
                <a:solidFill>
                  <a:schemeClr val="accent1">
                    <a:lumMod val="75000"/>
                  </a:schemeClr>
                </a:solidFill>
              </a:rPr>
              <a:t>Future Enhancements</a:t>
            </a:r>
          </a:p>
          <a:p>
            <a:pPr marL="146050" indent="0">
              <a:buNone/>
            </a:pPr>
            <a:r>
              <a:rPr lang="en-US" sz="2400" b="1" dirty="0">
                <a:solidFill>
                  <a:schemeClr val="accent1">
                    <a:lumMod val="75000"/>
                  </a:schemeClr>
                </a:solidFill>
              </a:rPr>
              <a:t>Conclusion</a:t>
            </a:r>
          </a:p>
          <a:p>
            <a:pPr marL="146050" indent="0">
              <a:buNone/>
            </a:pPr>
            <a:r>
              <a:rPr lang="en-US" sz="2400" b="1" dirty="0">
                <a:solidFill>
                  <a:schemeClr val="accent1">
                    <a:lumMod val="75000"/>
                  </a:schemeClr>
                </a:solidFill>
              </a:rPr>
              <a:t>References</a:t>
            </a:r>
            <a:endParaRPr lang="en-IN" sz="2400" b="1" dirty="0">
              <a:solidFill>
                <a:schemeClr val="accent1">
                  <a:lumMod val="75000"/>
                </a:schemeClr>
              </a:solidFill>
            </a:endParaRPr>
          </a:p>
        </p:txBody>
      </p:sp>
    </p:spTree>
    <p:extLst>
      <p:ext uri="{BB962C8B-B14F-4D97-AF65-F5344CB8AC3E}">
        <p14:creationId xmlns:p14="http://schemas.microsoft.com/office/powerpoint/2010/main" val="2368545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5"/>
          <p:cNvSpPr txBox="1">
            <a:spLocks noGrp="1"/>
          </p:cNvSpPr>
          <p:nvPr>
            <p:ph type="title"/>
          </p:nvPr>
        </p:nvSpPr>
        <p:spPr>
          <a:xfrm>
            <a:off x="506375" y="324375"/>
            <a:ext cx="7505700" cy="93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140" name="Google Shape;140;p15"/>
          <p:cNvSpPr txBox="1">
            <a:spLocks noGrp="1"/>
          </p:cNvSpPr>
          <p:nvPr>
            <p:ph type="body" idx="1"/>
          </p:nvPr>
        </p:nvSpPr>
        <p:spPr>
          <a:xfrm>
            <a:off x="819150" y="1255875"/>
            <a:ext cx="7505700" cy="318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rgbClr val="000000"/>
                </a:solidFill>
                <a:latin typeface="Arial"/>
                <a:ea typeface="Arial"/>
                <a:cs typeface="Arial"/>
                <a:sym typeface="Arial"/>
              </a:rPr>
              <a:t>Health monitoring is the major problem in today’s world. Due to lack of proper health monitoring, patient suffer from serious health issues. There are lots of IoT devices now days to monitor the health of patient over internet. Health experts are also taking advantage of these smart devices to keep an eye on their patients.</a:t>
            </a:r>
            <a:endParaRPr sz="1400">
              <a:solidFill>
                <a:srgbClr val="000000"/>
              </a:solidFill>
              <a:latin typeface="Arial"/>
              <a:ea typeface="Arial"/>
              <a:cs typeface="Arial"/>
              <a:sym typeface="Arial"/>
            </a:endParaRPr>
          </a:p>
          <a:p>
            <a:pPr marL="0" lvl="0" indent="0" algn="ctr" rtl="0">
              <a:spcBef>
                <a:spcPts val="1600"/>
              </a:spcBef>
              <a:spcAft>
                <a:spcPts val="0"/>
              </a:spcAft>
              <a:buNone/>
            </a:pPr>
            <a:r>
              <a:rPr lang="en" sz="1400">
                <a:solidFill>
                  <a:srgbClr val="000000"/>
                </a:solidFill>
                <a:latin typeface="Arial"/>
                <a:ea typeface="Arial"/>
                <a:cs typeface="Arial"/>
                <a:sym typeface="Arial"/>
              </a:rPr>
              <a:t>Here in this project, we will make an IoT based Health Monitoring System which records the patient heart beat rate and body temperature and also send an email/SMS alert whenever those readings goes beyond critical values.Pulse rate and body temperature readings are recorded over ThingSpeak and Google sheets so that patient health can be monitored from anywhere in the world over internet.</a:t>
            </a:r>
            <a:endParaRPr sz="1400">
              <a:solidFill>
                <a:srgbClr val="000000"/>
              </a:solidFill>
              <a:latin typeface="Arial"/>
              <a:ea typeface="Arial"/>
              <a:cs typeface="Arial"/>
              <a:sym typeface="Arial"/>
            </a:endParaRPr>
          </a:p>
          <a:p>
            <a:pPr marL="0" lvl="0" indent="0" algn="l" rtl="0">
              <a:spcBef>
                <a:spcPts val="1600"/>
              </a:spcBef>
              <a:spcAft>
                <a:spcPts val="0"/>
              </a:spcAft>
              <a:buClr>
                <a:srgbClr val="000000"/>
              </a:buClr>
              <a:buSzPts val="1100"/>
              <a:buFont typeface="Arial"/>
              <a:buNone/>
            </a:pPr>
            <a:endParaRPr>
              <a:solidFill>
                <a:srgbClr val="000000"/>
              </a:solidFill>
              <a:latin typeface="Arial"/>
              <a:ea typeface="Arial"/>
              <a:cs typeface="Arial"/>
              <a:sym typeface="Arial"/>
            </a:endParaRPr>
          </a:p>
          <a:p>
            <a:pPr marL="0" lvl="0" indent="0" algn="l" rtl="0">
              <a:spcBef>
                <a:spcPts val="1600"/>
              </a:spcBef>
              <a:spcAft>
                <a:spcPts val="0"/>
              </a:spcAft>
              <a:buNone/>
            </a:pPr>
            <a:endParaRPr>
              <a:solidFill>
                <a:srgbClr val="000000"/>
              </a:solidFill>
              <a:latin typeface="Arial"/>
              <a:ea typeface="Arial"/>
              <a:cs typeface="Arial"/>
              <a:sym typeface="Arial"/>
            </a:endParaRPr>
          </a:p>
          <a:p>
            <a:pPr marL="0" lvl="0" indent="0" algn="l" rtl="0">
              <a:spcBef>
                <a:spcPts val="16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6"/>
          <p:cNvSpPr txBox="1">
            <a:spLocks noGrp="1"/>
          </p:cNvSpPr>
          <p:nvPr>
            <p:ph type="title"/>
          </p:nvPr>
        </p:nvSpPr>
        <p:spPr>
          <a:xfrm>
            <a:off x="819150" y="845600"/>
            <a:ext cx="7505700" cy="68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Equipments Needed</a:t>
            </a:r>
            <a:endParaRPr dirty="0"/>
          </a:p>
        </p:txBody>
      </p:sp>
      <p:sp>
        <p:nvSpPr>
          <p:cNvPr id="146" name="Google Shape;146;p16"/>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solidFill>
                  <a:srgbClr val="000000"/>
                </a:solidFill>
                <a:latin typeface="Arial"/>
                <a:ea typeface="Arial"/>
                <a:cs typeface="Arial"/>
                <a:sym typeface="Arial"/>
              </a:rPr>
              <a:t>1. Arduino Uno</a:t>
            </a:r>
            <a:endParaRPr>
              <a:solidFill>
                <a:srgbClr val="000000"/>
              </a:solidFill>
              <a:latin typeface="Arial"/>
              <a:ea typeface="Arial"/>
              <a:cs typeface="Arial"/>
              <a:sym typeface="Arial"/>
            </a:endParaRPr>
          </a:p>
          <a:p>
            <a:pPr marL="0" lvl="0" indent="0" algn="l" rtl="0">
              <a:spcBef>
                <a:spcPts val="1600"/>
              </a:spcBef>
              <a:spcAft>
                <a:spcPts val="0"/>
              </a:spcAft>
              <a:buClr>
                <a:srgbClr val="000000"/>
              </a:buClr>
              <a:buSzPts val="1100"/>
              <a:buFont typeface="Arial"/>
              <a:buNone/>
            </a:pPr>
            <a:r>
              <a:rPr lang="en">
                <a:solidFill>
                  <a:srgbClr val="000000"/>
                </a:solidFill>
                <a:latin typeface="Arial"/>
                <a:ea typeface="Arial"/>
                <a:cs typeface="Arial"/>
                <a:sym typeface="Arial"/>
              </a:rPr>
              <a:t>2. ESP8266 Wi-Fi module</a:t>
            </a:r>
            <a:endParaRPr>
              <a:solidFill>
                <a:srgbClr val="000000"/>
              </a:solidFill>
              <a:latin typeface="Arial"/>
              <a:ea typeface="Arial"/>
              <a:cs typeface="Arial"/>
              <a:sym typeface="Arial"/>
            </a:endParaRPr>
          </a:p>
          <a:p>
            <a:pPr marL="0" lvl="0" indent="0" algn="l" rtl="0">
              <a:spcBef>
                <a:spcPts val="1600"/>
              </a:spcBef>
              <a:spcAft>
                <a:spcPts val="0"/>
              </a:spcAft>
              <a:buClr>
                <a:srgbClr val="000000"/>
              </a:buClr>
              <a:buSzPts val="1100"/>
              <a:buFont typeface="Arial"/>
              <a:buNone/>
            </a:pPr>
            <a:r>
              <a:rPr lang="en">
                <a:solidFill>
                  <a:srgbClr val="000000"/>
                </a:solidFill>
                <a:latin typeface="Arial"/>
                <a:ea typeface="Arial"/>
                <a:cs typeface="Arial"/>
                <a:sym typeface="Arial"/>
              </a:rPr>
              <a:t>3. LM35 temperature sensor</a:t>
            </a:r>
            <a:endParaRPr>
              <a:solidFill>
                <a:srgbClr val="000000"/>
              </a:solidFill>
              <a:latin typeface="Arial"/>
              <a:ea typeface="Arial"/>
              <a:cs typeface="Arial"/>
              <a:sym typeface="Arial"/>
            </a:endParaRPr>
          </a:p>
          <a:p>
            <a:pPr marL="0" lvl="0" indent="0" algn="l" rtl="0">
              <a:spcBef>
                <a:spcPts val="1600"/>
              </a:spcBef>
              <a:spcAft>
                <a:spcPts val="0"/>
              </a:spcAft>
              <a:buClr>
                <a:srgbClr val="000000"/>
              </a:buClr>
              <a:buSzPts val="1100"/>
              <a:buFont typeface="Arial"/>
              <a:buNone/>
            </a:pPr>
            <a:r>
              <a:rPr lang="en">
                <a:solidFill>
                  <a:srgbClr val="000000"/>
                </a:solidFill>
                <a:latin typeface="Arial"/>
                <a:ea typeface="Arial"/>
                <a:cs typeface="Arial"/>
                <a:sym typeface="Arial"/>
              </a:rPr>
              <a:t>4. Pulse rate sensor</a:t>
            </a:r>
            <a:endParaRPr>
              <a:solidFill>
                <a:srgbClr val="000000"/>
              </a:solidFill>
              <a:latin typeface="Arial"/>
              <a:ea typeface="Arial"/>
              <a:cs typeface="Arial"/>
              <a:sym typeface="Arial"/>
            </a:endParaRPr>
          </a:p>
          <a:p>
            <a:pPr marL="0" lvl="0" indent="0" algn="l" rtl="0">
              <a:spcBef>
                <a:spcPts val="1600"/>
              </a:spcBef>
              <a:spcAft>
                <a:spcPts val="1600"/>
              </a:spcAft>
              <a:buNone/>
            </a:pPr>
            <a:endParaRPr/>
          </a:p>
        </p:txBody>
      </p:sp>
      <p:sp>
        <p:nvSpPr>
          <p:cNvPr id="147" name="Google Shape;147;p16"/>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solidFill>
                  <a:srgbClr val="000000"/>
                </a:solidFill>
                <a:latin typeface="Arial"/>
                <a:ea typeface="Arial"/>
                <a:cs typeface="Arial"/>
                <a:sym typeface="Arial"/>
              </a:rPr>
              <a:t>5. Push button</a:t>
            </a:r>
            <a:endParaRPr>
              <a:solidFill>
                <a:srgbClr val="000000"/>
              </a:solidFill>
              <a:latin typeface="Arial"/>
              <a:ea typeface="Arial"/>
              <a:cs typeface="Arial"/>
              <a:sym typeface="Arial"/>
            </a:endParaRPr>
          </a:p>
          <a:p>
            <a:pPr marL="0" lvl="0" indent="0" algn="l" rtl="0">
              <a:spcBef>
                <a:spcPts val="1600"/>
              </a:spcBef>
              <a:spcAft>
                <a:spcPts val="0"/>
              </a:spcAft>
              <a:buClr>
                <a:srgbClr val="000000"/>
              </a:buClr>
              <a:buSzPts val="1100"/>
              <a:buFont typeface="Arial"/>
              <a:buNone/>
            </a:pPr>
            <a:r>
              <a:rPr lang="en">
                <a:solidFill>
                  <a:srgbClr val="000000"/>
                </a:solidFill>
                <a:latin typeface="Arial"/>
                <a:ea typeface="Arial"/>
                <a:cs typeface="Arial"/>
                <a:sym typeface="Arial"/>
              </a:rPr>
              <a:t>6. 10k Resistor</a:t>
            </a:r>
            <a:endParaRPr>
              <a:solidFill>
                <a:srgbClr val="000000"/>
              </a:solidFill>
              <a:latin typeface="Arial"/>
              <a:ea typeface="Arial"/>
              <a:cs typeface="Arial"/>
              <a:sym typeface="Arial"/>
            </a:endParaRPr>
          </a:p>
          <a:p>
            <a:pPr marL="0" lvl="0" indent="0" algn="l" rtl="0">
              <a:spcBef>
                <a:spcPts val="1600"/>
              </a:spcBef>
              <a:spcAft>
                <a:spcPts val="0"/>
              </a:spcAft>
              <a:buClr>
                <a:srgbClr val="000000"/>
              </a:buClr>
              <a:buSzPts val="1100"/>
              <a:buFont typeface="Arial"/>
              <a:buNone/>
            </a:pPr>
            <a:r>
              <a:rPr lang="en">
                <a:solidFill>
                  <a:srgbClr val="000000"/>
                </a:solidFill>
                <a:latin typeface="Arial"/>
                <a:ea typeface="Arial"/>
                <a:cs typeface="Arial"/>
                <a:sym typeface="Arial"/>
              </a:rPr>
              <a:t>7. Male-female wires</a:t>
            </a:r>
            <a:endParaRPr>
              <a:solidFill>
                <a:srgbClr val="000000"/>
              </a:solidFill>
              <a:latin typeface="Arial"/>
              <a:ea typeface="Arial"/>
              <a:cs typeface="Arial"/>
              <a:sym typeface="Arial"/>
            </a:endParaRPr>
          </a:p>
          <a:p>
            <a:pPr marL="0" lvl="0" indent="0" algn="l" rtl="0">
              <a:spcBef>
                <a:spcPts val="1600"/>
              </a:spcBef>
              <a:spcAft>
                <a:spcPts val="0"/>
              </a:spcAft>
              <a:buClr>
                <a:srgbClr val="000000"/>
              </a:buClr>
              <a:buSzPts val="1100"/>
              <a:buFont typeface="Arial"/>
              <a:buNone/>
            </a:pPr>
            <a:r>
              <a:rPr lang="en">
                <a:solidFill>
                  <a:srgbClr val="000000"/>
                </a:solidFill>
                <a:latin typeface="Arial"/>
                <a:ea typeface="Arial"/>
                <a:cs typeface="Arial"/>
                <a:sym typeface="Arial"/>
              </a:rPr>
              <a:t>8. Breadboard</a:t>
            </a:r>
            <a:endParaRPr>
              <a:solidFill>
                <a:srgbClr val="000000"/>
              </a:solidFill>
              <a:latin typeface="Arial"/>
              <a:ea typeface="Arial"/>
              <a:cs typeface="Arial"/>
              <a:sym typeface="Arial"/>
            </a:endParaRPr>
          </a:p>
          <a:p>
            <a:pPr marL="0" lvl="0" indent="0" algn="l" rtl="0">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9A19F-FED9-458D-83EE-966D603F3C32}"/>
              </a:ext>
            </a:extLst>
          </p:cNvPr>
          <p:cNvSpPr>
            <a:spLocks noGrp="1"/>
          </p:cNvSpPr>
          <p:nvPr>
            <p:ph type="title"/>
          </p:nvPr>
        </p:nvSpPr>
        <p:spPr>
          <a:xfrm>
            <a:off x="819150" y="550632"/>
            <a:ext cx="7505700" cy="589910"/>
          </a:xfrm>
        </p:spPr>
        <p:txBody>
          <a:bodyPr/>
          <a:lstStyle/>
          <a:p>
            <a:r>
              <a:rPr lang="en-US" dirty="0"/>
              <a:t>Arduino Uno</a:t>
            </a:r>
            <a:endParaRPr lang="en-IN" dirty="0"/>
          </a:p>
        </p:txBody>
      </p:sp>
      <p:sp>
        <p:nvSpPr>
          <p:cNvPr id="3" name="Text Placeholder 2">
            <a:extLst>
              <a:ext uri="{FF2B5EF4-FFF2-40B4-BE49-F238E27FC236}">
                <a16:creationId xmlns:a16="http://schemas.microsoft.com/office/drawing/2014/main" id="{3E1B87BE-4E09-4317-98C6-59211DFEB19E}"/>
              </a:ext>
            </a:extLst>
          </p:cNvPr>
          <p:cNvSpPr>
            <a:spLocks noGrp="1"/>
          </p:cNvSpPr>
          <p:nvPr>
            <p:ph type="body" idx="1"/>
          </p:nvPr>
        </p:nvSpPr>
        <p:spPr>
          <a:xfrm>
            <a:off x="819150" y="1326110"/>
            <a:ext cx="4480437" cy="3266758"/>
          </a:xfrm>
        </p:spPr>
        <p:txBody>
          <a:bodyPr/>
          <a:lstStyle/>
          <a:p>
            <a:pPr marL="146050" indent="0">
              <a:buNone/>
            </a:pPr>
            <a:r>
              <a:rPr lang="en-IN" dirty="0"/>
              <a:t>Arduino Uno is a microcontroller board based on the ATmega328P. It has 14 digital input/output pins of which 6 can be used as PWM outputs, 6 </a:t>
            </a:r>
            <a:r>
              <a:rPr lang="en-IN" dirty="0" err="1"/>
              <a:t>analog</a:t>
            </a:r>
            <a:r>
              <a:rPr lang="en-IN" dirty="0"/>
              <a:t> inputs, a 16 MHz quartz crystal, a USB connection, a power jack, an ICSP header and a reset button. The sensors are powered from the Arduino Uno. It has 14 digital input/output pins of which 6 can be used as PWM outputs, 6 </a:t>
            </a:r>
            <a:r>
              <a:rPr lang="en-IN" dirty="0" err="1"/>
              <a:t>analog</a:t>
            </a:r>
            <a:r>
              <a:rPr lang="en-IN" dirty="0"/>
              <a:t> inputs, a 16 MHz quartz crystal, a USB connection, a power jack, an ICSP header and a reset button.</a:t>
            </a:r>
          </a:p>
        </p:txBody>
      </p:sp>
      <p:pic>
        <p:nvPicPr>
          <p:cNvPr id="5" name="Picture 4">
            <a:extLst>
              <a:ext uri="{FF2B5EF4-FFF2-40B4-BE49-F238E27FC236}">
                <a16:creationId xmlns:a16="http://schemas.microsoft.com/office/drawing/2014/main" id="{66086FE8-0058-4359-A83E-E526E9801318}"/>
              </a:ext>
            </a:extLst>
          </p:cNvPr>
          <p:cNvPicPr>
            <a:picLocks noChangeAspect="1"/>
          </p:cNvPicPr>
          <p:nvPr/>
        </p:nvPicPr>
        <p:blipFill>
          <a:blip r:embed="rId2"/>
          <a:stretch>
            <a:fillRect/>
          </a:stretch>
        </p:blipFill>
        <p:spPr>
          <a:xfrm rot="5400000">
            <a:off x="5339460" y="1581346"/>
            <a:ext cx="3266757" cy="2448000"/>
          </a:xfrm>
          <a:prstGeom prst="rect">
            <a:avLst/>
          </a:prstGeom>
        </p:spPr>
      </p:pic>
    </p:spTree>
    <p:extLst>
      <p:ext uri="{BB962C8B-B14F-4D97-AF65-F5344CB8AC3E}">
        <p14:creationId xmlns:p14="http://schemas.microsoft.com/office/powerpoint/2010/main" val="2618867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7"/>
          <p:cNvSpPr txBox="1">
            <a:spLocks noGrp="1"/>
          </p:cNvSpPr>
          <p:nvPr>
            <p:ph type="title"/>
          </p:nvPr>
        </p:nvSpPr>
        <p:spPr>
          <a:xfrm>
            <a:off x="830700" y="507900"/>
            <a:ext cx="4892100" cy="91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2400">
                <a:solidFill>
                  <a:srgbClr val="FF9900"/>
                </a:solidFill>
                <a:latin typeface="Arial"/>
                <a:ea typeface="Arial"/>
                <a:cs typeface="Arial"/>
                <a:sym typeface="Arial"/>
              </a:rPr>
              <a:t>Pulse Rate Sensor</a:t>
            </a:r>
            <a:endParaRPr sz="2400">
              <a:solidFill>
                <a:srgbClr val="FF9900"/>
              </a:solidFill>
            </a:endParaRPr>
          </a:p>
        </p:txBody>
      </p:sp>
      <p:sp>
        <p:nvSpPr>
          <p:cNvPr id="153" name="Google Shape;153;p17"/>
          <p:cNvSpPr txBox="1">
            <a:spLocks noGrp="1"/>
          </p:cNvSpPr>
          <p:nvPr>
            <p:ph type="body" idx="1"/>
          </p:nvPr>
        </p:nvSpPr>
        <p:spPr>
          <a:xfrm>
            <a:off x="830700" y="1807175"/>
            <a:ext cx="4741500" cy="26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1400">
                <a:solidFill>
                  <a:srgbClr val="000000"/>
                </a:solidFill>
                <a:latin typeface="Arial"/>
                <a:ea typeface="Arial"/>
                <a:cs typeface="Arial"/>
                <a:sym typeface="Arial"/>
              </a:rPr>
              <a:t>Pulse Sensor is a well-designed plug-and-play heart-rate sensor for Arduino. The sensor clips onto a fingertip or earlobe and plugs right into Arduino. It also includes an open-source monitoring app that graphs your pulse in real time.</a:t>
            </a:r>
            <a:endParaRPr sz="1400">
              <a:solidFill>
                <a:srgbClr val="000000"/>
              </a:solidFill>
              <a:latin typeface="Arial"/>
              <a:ea typeface="Arial"/>
              <a:cs typeface="Arial"/>
              <a:sym typeface="Arial"/>
            </a:endParaRPr>
          </a:p>
          <a:p>
            <a:pPr marL="0" lvl="0" indent="0" algn="l" rtl="0">
              <a:spcBef>
                <a:spcPts val="1600"/>
              </a:spcBef>
              <a:spcAft>
                <a:spcPts val="1600"/>
              </a:spcAft>
              <a:buNone/>
            </a:pPr>
            <a:endParaRPr/>
          </a:p>
        </p:txBody>
      </p:sp>
      <p:pic>
        <p:nvPicPr>
          <p:cNvPr id="154" name="Google Shape;154;p17"/>
          <p:cNvPicPr preferRelativeResize="0"/>
          <p:nvPr/>
        </p:nvPicPr>
        <p:blipFill>
          <a:blip r:embed="rId3">
            <a:alphaModFix/>
          </a:blip>
          <a:stretch>
            <a:fillRect/>
          </a:stretch>
        </p:blipFill>
        <p:spPr>
          <a:xfrm>
            <a:off x="5971300" y="858663"/>
            <a:ext cx="2569631" cy="3426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819150" y="845600"/>
            <a:ext cx="7927200" cy="79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2400">
                <a:solidFill>
                  <a:srgbClr val="FF9900"/>
                </a:solidFill>
                <a:latin typeface="Arial"/>
                <a:ea typeface="Arial"/>
                <a:cs typeface="Arial"/>
                <a:sym typeface="Arial"/>
              </a:rPr>
              <a:t>LM35 Temperature Sensor</a:t>
            </a:r>
            <a:endParaRPr sz="2400">
              <a:solidFill>
                <a:srgbClr val="FF9900"/>
              </a:solidFill>
            </a:endParaRPr>
          </a:p>
        </p:txBody>
      </p:sp>
      <p:sp>
        <p:nvSpPr>
          <p:cNvPr id="160" name="Google Shape;160;p18"/>
          <p:cNvSpPr txBox="1">
            <a:spLocks noGrp="1"/>
          </p:cNvSpPr>
          <p:nvPr>
            <p:ph type="body" idx="1"/>
          </p:nvPr>
        </p:nvSpPr>
        <p:spPr>
          <a:xfrm>
            <a:off x="830700" y="1645100"/>
            <a:ext cx="3709200" cy="279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1400">
                <a:solidFill>
                  <a:srgbClr val="000000"/>
                </a:solidFill>
                <a:latin typeface="Arial"/>
                <a:ea typeface="Arial"/>
                <a:cs typeface="Arial"/>
                <a:sym typeface="Arial"/>
              </a:rPr>
              <a:t>LM35 is a analog linear temperature sensor. Its output is proportional to the temperature (in degree Celsius). The operating temperature range is from -55°C to 150°C. The output voltage varies by 10mV in response to every of rise or fall in temperature. It can be operated from a 5V as well as 3.3 V supply and the stand by current is less than 60uA.</a:t>
            </a:r>
            <a:endParaRPr sz="1400">
              <a:solidFill>
                <a:srgbClr val="000000"/>
              </a:solidFill>
              <a:latin typeface="Arial"/>
              <a:ea typeface="Arial"/>
              <a:cs typeface="Arial"/>
              <a:sym typeface="Arial"/>
            </a:endParaRPr>
          </a:p>
          <a:p>
            <a:pPr marL="0" lvl="0" indent="0" algn="l" rtl="0">
              <a:spcBef>
                <a:spcPts val="1600"/>
              </a:spcBef>
              <a:spcAft>
                <a:spcPts val="1600"/>
              </a:spcAft>
              <a:buNone/>
            </a:pPr>
            <a:endParaRPr/>
          </a:p>
        </p:txBody>
      </p:sp>
      <p:pic>
        <p:nvPicPr>
          <p:cNvPr id="161" name="Google Shape;161;p18"/>
          <p:cNvPicPr preferRelativeResize="0"/>
          <p:nvPr/>
        </p:nvPicPr>
        <p:blipFill>
          <a:blip r:embed="rId3">
            <a:alphaModFix/>
          </a:blip>
          <a:stretch>
            <a:fillRect/>
          </a:stretch>
        </p:blipFill>
        <p:spPr>
          <a:xfrm>
            <a:off x="5875875" y="1870475"/>
            <a:ext cx="2619375" cy="2438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9"/>
          <p:cNvSpPr txBox="1">
            <a:spLocks noGrp="1"/>
          </p:cNvSpPr>
          <p:nvPr>
            <p:ph type="title"/>
          </p:nvPr>
        </p:nvSpPr>
        <p:spPr>
          <a:xfrm>
            <a:off x="819150" y="845600"/>
            <a:ext cx="3709200" cy="62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2400">
                <a:solidFill>
                  <a:srgbClr val="FF9900"/>
                </a:solidFill>
                <a:latin typeface="Arial"/>
                <a:ea typeface="Arial"/>
                <a:cs typeface="Arial"/>
                <a:sym typeface="Arial"/>
              </a:rPr>
              <a:t>ESP8266</a:t>
            </a:r>
            <a:endParaRPr sz="2400">
              <a:solidFill>
                <a:srgbClr val="FF9900"/>
              </a:solidFill>
            </a:endParaRPr>
          </a:p>
        </p:txBody>
      </p:sp>
      <p:sp>
        <p:nvSpPr>
          <p:cNvPr id="167" name="Google Shape;167;p19"/>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1400">
                <a:solidFill>
                  <a:srgbClr val="000000"/>
                </a:solidFill>
                <a:latin typeface="Arial"/>
                <a:ea typeface="Arial"/>
                <a:cs typeface="Arial"/>
                <a:sym typeface="Arial"/>
              </a:rPr>
              <a:t>ESP8266 is the name of the micro-controller developed by Espressif Systems which is a company based out of shanghai. This micro-controller has the ability to perform WIFI related activities hence it is widely used as a WIFI module.</a:t>
            </a:r>
            <a:endParaRPr sz="1400">
              <a:solidFill>
                <a:srgbClr val="000000"/>
              </a:solidFill>
              <a:latin typeface="Arial"/>
              <a:ea typeface="Arial"/>
              <a:cs typeface="Arial"/>
              <a:sym typeface="Arial"/>
            </a:endParaRPr>
          </a:p>
          <a:p>
            <a:pPr marL="0" lvl="0" indent="0" algn="l" rtl="0">
              <a:spcBef>
                <a:spcPts val="1600"/>
              </a:spcBef>
              <a:spcAft>
                <a:spcPts val="1600"/>
              </a:spcAft>
              <a:buNone/>
            </a:pPr>
            <a:endParaRPr/>
          </a:p>
        </p:txBody>
      </p:sp>
      <p:pic>
        <p:nvPicPr>
          <p:cNvPr id="168" name="Google Shape;168;p19"/>
          <p:cNvPicPr preferRelativeResize="0"/>
          <p:nvPr/>
        </p:nvPicPr>
        <p:blipFill>
          <a:blip r:embed="rId3">
            <a:alphaModFix/>
          </a:blip>
          <a:stretch>
            <a:fillRect/>
          </a:stretch>
        </p:blipFill>
        <p:spPr>
          <a:xfrm>
            <a:off x="5333700" y="1651425"/>
            <a:ext cx="3314276" cy="27874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106F7-AD0A-4E7C-81EE-3AA3534D1184}"/>
              </a:ext>
            </a:extLst>
          </p:cNvPr>
          <p:cNvSpPr>
            <a:spLocks noGrp="1"/>
          </p:cNvSpPr>
          <p:nvPr>
            <p:ph type="title"/>
          </p:nvPr>
        </p:nvSpPr>
        <p:spPr>
          <a:xfrm>
            <a:off x="819150" y="845600"/>
            <a:ext cx="2458888" cy="569132"/>
          </a:xfrm>
        </p:spPr>
        <p:txBody>
          <a:bodyPr/>
          <a:lstStyle/>
          <a:p>
            <a:r>
              <a:rPr lang="en-IN" b="1" dirty="0" err="1"/>
              <a:t>ThingSpeak</a:t>
            </a:r>
            <a:endParaRPr lang="en-IN" dirty="0"/>
          </a:p>
        </p:txBody>
      </p:sp>
      <p:sp>
        <p:nvSpPr>
          <p:cNvPr id="3" name="Text Placeholder 2">
            <a:extLst>
              <a:ext uri="{FF2B5EF4-FFF2-40B4-BE49-F238E27FC236}">
                <a16:creationId xmlns:a16="http://schemas.microsoft.com/office/drawing/2014/main" id="{288AF037-0895-47A2-8AA3-C667249C8723}"/>
              </a:ext>
            </a:extLst>
          </p:cNvPr>
          <p:cNvSpPr>
            <a:spLocks noGrp="1"/>
          </p:cNvSpPr>
          <p:nvPr>
            <p:ph type="body" idx="1"/>
          </p:nvPr>
        </p:nvSpPr>
        <p:spPr>
          <a:xfrm>
            <a:off x="830700" y="1621766"/>
            <a:ext cx="7605934" cy="2817084"/>
          </a:xfrm>
        </p:spPr>
        <p:txBody>
          <a:bodyPr/>
          <a:lstStyle/>
          <a:p>
            <a:pPr marL="146050" indent="0">
              <a:buNone/>
            </a:pPr>
            <a:r>
              <a:rPr lang="en-IN" sz="1400" dirty="0" err="1"/>
              <a:t>Thingspeak</a:t>
            </a:r>
            <a:r>
              <a:rPr lang="en-IN" sz="1400" dirty="0"/>
              <a:t> is an open source IoT application and API. It helps to store and retrieve data from things using the HTTP protocol all over the internet or from the local area network (LAN). It allows its users to use MATLAB which they integrated to </a:t>
            </a:r>
            <a:r>
              <a:rPr lang="en-IN" sz="1400" dirty="0" err="1"/>
              <a:t>analyze</a:t>
            </a:r>
            <a:r>
              <a:rPr lang="en-IN" sz="1400" dirty="0"/>
              <a:t> and visualize the uploaded data without purchasing the license. </a:t>
            </a:r>
            <a:r>
              <a:rPr lang="en-IN" sz="1400" dirty="0" err="1"/>
              <a:t>Thingspeak</a:t>
            </a:r>
            <a:r>
              <a:rPr lang="en-IN" sz="1400" dirty="0"/>
              <a:t> was written in ruby, has a Cross-Platform operating system and stores it’s data in cloud. A user can have a free sign in </a:t>
            </a:r>
            <a:r>
              <a:rPr lang="en-IN" sz="1400" dirty="0" err="1"/>
              <a:t>Thingspeak</a:t>
            </a:r>
            <a:r>
              <a:rPr lang="en-IN" sz="1400" dirty="0"/>
              <a:t> and after signing can open up unlimited channel under that account. Each channel has different fields and in those fields data’s are displayed in graphical forms. User can </a:t>
            </a:r>
            <a:r>
              <a:rPr lang="en-IN" sz="1400" dirty="0" err="1"/>
              <a:t>analyze</a:t>
            </a:r>
            <a:r>
              <a:rPr lang="en-IN" sz="1400" dirty="0"/>
              <a:t> the data according to the need using the MATLAB. Another important feature of </a:t>
            </a:r>
            <a:r>
              <a:rPr lang="en-IN" sz="1400" dirty="0" err="1"/>
              <a:t>Thingspeak</a:t>
            </a:r>
            <a:r>
              <a:rPr lang="en-IN" sz="1400" dirty="0"/>
              <a:t> is it provides a react option to its users. The react option helps to give an instant reaction to the concerning authority whenever a definite condition is fulfilled via social networking site Twitter and even e-mail as well. </a:t>
            </a:r>
          </a:p>
        </p:txBody>
      </p:sp>
    </p:spTree>
    <p:extLst>
      <p:ext uri="{BB962C8B-B14F-4D97-AF65-F5344CB8AC3E}">
        <p14:creationId xmlns:p14="http://schemas.microsoft.com/office/powerpoint/2010/main" val="2893974887"/>
      </p:ext>
    </p:extLst>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TotalTime>
  <Words>1015</Words>
  <Application>Microsoft Office PowerPoint</Application>
  <PresentationFormat>On-screen Show (16:9)</PresentationFormat>
  <Paragraphs>72</Paragraphs>
  <Slides>16</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Nunito</vt:lpstr>
      <vt:lpstr>Arial</vt:lpstr>
      <vt:lpstr>Calibri</vt:lpstr>
      <vt:lpstr>Shift</vt:lpstr>
      <vt:lpstr>IoT Based Patient Monitoring System</vt:lpstr>
      <vt:lpstr>Contents</vt:lpstr>
      <vt:lpstr>Introduction</vt:lpstr>
      <vt:lpstr>Equipments Needed</vt:lpstr>
      <vt:lpstr>Arduino Uno</vt:lpstr>
      <vt:lpstr>Pulse Rate Sensor</vt:lpstr>
      <vt:lpstr>LM35 Temperature Sensor</vt:lpstr>
      <vt:lpstr>ESP8266</vt:lpstr>
      <vt:lpstr>ThingSpeak</vt:lpstr>
      <vt:lpstr>Circuit Diagram</vt:lpstr>
      <vt:lpstr>Patient Monitoring System in Action</vt:lpstr>
      <vt:lpstr>Results </vt:lpstr>
      <vt:lpstr>Alert</vt:lpstr>
      <vt:lpstr>PowerPoint Presentation</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Based Patient Monitoring System using ESP8266 and Arduino</dc:title>
  <cp:lastModifiedBy>Rishu Raj</cp:lastModifiedBy>
  <cp:revision>8</cp:revision>
  <dcterms:modified xsi:type="dcterms:W3CDTF">2019-05-19T17:00:39Z</dcterms:modified>
</cp:coreProperties>
</file>